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258" r:id="rId4"/>
    <p:sldId id="261" r:id="rId5"/>
    <p:sldId id="259" r:id="rId6"/>
    <p:sldId id="263" r:id="rId7"/>
    <p:sldId id="260" r:id="rId8"/>
    <p:sldId id="262" r:id="rId9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76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B7583B-74D8-4151-85BB-0F2EDBD26C8E}" type="datetimeFigureOut">
              <a:rPr lang="pt-BR" smtClean="0"/>
              <a:t>11/10/2011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057560-C315-497A-938D-9967BC320E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9321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57560-C315-497A-938D-9967BC320E9F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48961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D92BB3AB-98B5-4C64-A789-4F900E59E1B5}" type="datetimeFigureOut">
              <a:rPr lang="pt-BR" smtClean="0"/>
              <a:t>11/10/2011</a:t>
            </a:fld>
            <a:endParaRPr lang="pt-BR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4BE2489A-4174-4D77-99B8-982B37A6EFAA}" type="slidenum">
              <a:rPr lang="pt-BR" smtClean="0"/>
              <a:t>‹nº›</a:t>
            </a:fld>
            <a:endParaRPr lang="pt-BR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BB3AB-98B5-4C64-A789-4F900E59E1B5}" type="datetimeFigureOut">
              <a:rPr lang="pt-BR" smtClean="0"/>
              <a:t>11/10/2011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2489A-4174-4D77-99B8-982B37A6EFA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BB3AB-98B5-4C64-A789-4F900E59E1B5}" type="datetimeFigureOut">
              <a:rPr lang="pt-BR" smtClean="0"/>
              <a:t>11/10/2011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2489A-4174-4D77-99B8-982B37A6EFA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BB3AB-98B5-4C64-A789-4F900E59E1B5}" type="datetimeFigureOut">
              <a:rPr lang="pt-BR" smtClean="0"/>
              <a:t>11/10/2011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2489A-4174-4D77-99B8-982B37A6EFAA}" type="slidenum">
              <a:rPr lang="pt-BR" smtClean="0"/>
              <a:t>‹nº›</a:t>
            </a:fld>
            <a:endParaRPr lang="pt-B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BB3AB-98B5-4C64-A789-4F900E59E1B5}" type="datetimeFigureOut">
              <a:rPr lang="pt-BR" smtClean="0"/>
              <a:t>11/10/2011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2489A-4174-4D77-99B8-982B37A6EFA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BB3AB-98B5-4C64-A789-4F900E59E1B5}" type="datetimeFigureOut">
              <a:rPr lang="pt-BR" smtClean="0"/>
              <a:t>11/10/2011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2489A-4174-4D77-99B8-982B37A6EFA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BB3AB-98B5-4C64-A789-4F900E59E1B5}" type="datetimeFigureOut">
              <a:rPr lang="pt-BR" smtClean="0"/>
              <a:t>11/10/2011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2489A-4174-4D77-99B8-982B37A6EFA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BB3AB-98B5-4C64-A789-4F900E59E1B5}" type="datetimeFigureOut">
              <a:rPr lang="pt-BR" smtClean="0"/>
              <a:t>11/10/2011</a:t>
            </a:fld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2489A-4174-4D77-99B8-982B37A6EFAA}" type="slidenum">
              <a:rPr lang="pt-BR" smtClean="0"/>
              <a:t>‹nº›</a:t>
            </a:fld>
            <a:endParaRPr lang="pt-BR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BB3AB-98B5-4C64-A789-4F900E59E1B5}" type="datetimeFigureOut">
              <a:rPr lang="pt-BR" smtClean="0"/>
              <a:t>11/10/2011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2489A-4174-4D77-99B8-982B37A6EFA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BB3AB-98B5-4C64-A789-4F900E59E1B5}" type="datetimeFigureOut">
              <a:rPr lang="pt-BR" smtClean="0"/>
              <a:t>11/10/2011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2489A-4174-4D77-99B8-982B37A6EFA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BB3AB-98B5-4C64-A789-4F900E59E1B5}" type="datetimeFigureOut">
              <a:rPr lang="pt-BR" smtClean="0"/>
              <a:t>11/10/2011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2489A-4174-4D77-99B8-982B37A6EFA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D92BB3AB-98B5-4C64-A789-4F900E59E1B5}" type="datetimeFigureOut">
              <a:rPr lang="pt-BR" smtClean="0"/>
              <a:t>11/10/2011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4BE2489A-4174-4D77-99B8-982B37A6EFAA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Jesus criança</a:t>
            </a:r>
            <a:br>
              <a:rPr lang="pt-BR" dirty="0"/>
            </a:b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smtClean="0"/>
              <a:t>EBE </a:t>
            </a:r>
          </a:p>
          <a:p>
            <a:r>
              <a:rPr lang="pt-BR" dirty="0" smtClean="0"/>
              <a:t>Outubro de 2011</a:t>
            </a:r>
            <a:endParaRPr lang="pt-B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204864"/>
            <a:ext cx="3081148" cy="2310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9823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560" y="692696"/>
            <a:ext cx="7920880" cy="5904656"/>
          </a:xfrm>
        </p:spPr>
        <p:txBody>
          <a:bodyPr>
            <a:normAutofit fontScale="90000"/>
          </a:bodyPr>
          <a:lstStyle/>
          <a:p>
            <a:r>
              <a:rPr lang="pt-BR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pt-BR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r>
              <a:rPr lang="pt-BR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pt-BR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r>
              <a:rPr lang="pt-BR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pt-BR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r>
              <a:rPr lang="pt-BR" sz="3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Anúncio </a:t>
            </a:r>
            <a:r>
              <a:rPr lang="pt-BR" sz="38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do nascimento de Jesus a uma jovem com casamento </a:t>
            </a:r>
            <a:r>
              <a:rPr lang="pt-BR" sz="3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contratado</a:t>
            </a:r>
            <a:br>
              <a:rPr lang="pt-BR" sz="3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r>
              <a:rPr lang="pt-BR" sz="3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pt-BR" sz="3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r>
              <a:rPr lang="pt-BR" sz="3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* Abençoada </a:t>
            </a:r>
            <a:r>
              <a:rPr lang="pt-BR" sz="3800" i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“</a:t>
            </a:r>
            <a:r>
              <a:rPr lang="pt-PT" sz="3800" i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Alegra-te, muito favorecida!”</a:t>
            </a:r>
            <a:r>
              <a:rPr lang="pt-BR" sz="38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pt-BR" sz="38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r>
              <a:rPr lang="pt-BR" sz="3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* Deus </a:t>
            </a:r>
            <a:r>
              <a:rPr lang="pt-BR" sz="38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está contente com ela</a:t>
            </a:r>
            <a:br>
              <a:rPr lang="pt-BR" sz="38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r>
              <a:rPr lang="pt-BR" sz="3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* Ficará </a:t>
            </a:r>
            <a:r>
              <a:rPr lang="pt-BR" sz="38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grávida do filho do Altíssimo que será rei para sempre. </a:t>
            </a:r>
            <a:r>
              <a:rPr lang="pt-BR" sz="3800" i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“</a:t>
            </a:r>
            <a:r>
              <a:rPr lang="pt-PT" sz="3800" i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o seu reinado não terá fim”</a:t>
            </a:r>
            <a:r>
              <a:rPr lang="pt-BR" sz="38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pt-BR" sz="38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r>
              <a:rPr lang="pt-BR" sz="3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* </a:t>
            </a:r>
            <a:r>
              <a:rPr lang="pt-PT" sz="3800" i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“</a:t>
            </a:r>
            <a:r>
              <a:rPr lang="pt-PT" sz="3800" i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para Deus não haverá impossíveis”</a:t>
            </a:r>
            <a:r>
              <a:rPr lang="pt-BR" sz="38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pt-BR" sz="38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endParaRPr lang="pt-BR" sz="38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2377"/>
            <a:ext cx="1416174" cy="1320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0719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467544" y="1690486"/>
            <a:ext cx="820891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95350"/>
            <a:r>
              <a:rPr lang="pt-BR" sz="3200" b="1" dirty="0" smtClean="0">
                <a:latin typeface="Calibri" pitchFamily="34" charset="0"/>
                <a:cs typeface="Calibri" pitchFamily="34" charset="0"/>
              </a:rPr>
              <a:t>Reação de Maria</a:t>
            </a:r>
          </a:p>
          <a:p>
            <a:pPr defTabSz="895350"/>
            <a:endParaRPr lang="pt-BR" sz="3200" dirty="0" smtClean="0">
              <a:latin typeface="Calibri" pitchFamily="34" charset="0"/>
              <a:cs typeface="Calibri" pitchFamily="34" charset="0"/>
            </a:endParaRPr>
          </a:p>
          <a:p>
            <a:pPr defTabSz="895350"/>
            <a:r>
              <a:rPr lang="pt-BR" sz="3200" dirty="0" smtClean="0">
                <a:latin typeface="Calibri" pitchFamily="34" charset="0"/>
                <a:cs typeface="Calibri" pitchFamily="34" charset="0"/>
              </a:rPr>
              <a:t>•	Susto </a:t>
            </a:r>
          </a:p>
          <a:p>
            <a:pPr defTabSz="895350"/>
            <a:r>
              <a:rPr lang="pt-BR" sz="3200" dirty="0" smtClean="0">
                <a:latin typeface="Calibri" pitchFamily="34" charset="0"/>
                <a:cs typeface="Calibri" pitchFamily="34" charset="0"/>
              </a:rPr>
              <a:t>•	Negação: “isso não é possível”</a:t>
            </a:r>
          </a:p>
          <a:p>
            <a:pPr defTabSz="895350"/>
            <a:r>
              <a:rPr lang="pt-BR" sz="3200" dirty="0" smtClean="0">
                <a:latin typeface="Calibri" pitchFamily="34" charset="0"/>
                <a:cs typeface="Calibri" pitchFamily="34" charset="0"/>
              </a:rPr>
              <a:t>•	“eu sou uma serva de Deus; que aconteça comigo o que o senhor acabou de me dizer”</a:t>
            </a:r>
          </a:p>
          <a:p>
            <a:pPr defTabSz="895350"/>
            <a:r>
              <a:rPr lang="pt-BR" sz="3200" dirty="0" smtClean="0">
                <a:latin typeface="Calibri" pitchFamily="34" charset="0"/>
                <a:cs typeface="Calibri" pitchFamily="34" charset="0"/>
              </a:rPr>
              <a:t>•	Confirmado por Isabel: “você é abençoada, pois acredita que vai acontecer o que o Senhor lhe disse”.</a:t>
            </a:r>
            <a:endParaRPr lang="pt-BR" sz="32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6515" y="620688"/>
            <a:ext cx="2143125" cy="164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8849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2981"/>
            <a:ext cx="1427163" cy="1427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tângulo 1"/>
          <p:cNvSpPr/>
          <p:nvPr/>
        </p:nvSpPr>
        <p:spPr>
          <a:xfrm>
            <a:off x="643000" y="1440143"/>
            <a:ext cx="792088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latin typeface="Calibri" pitchFamily="34" charset="0"/>
                <a:cs typeface="Calibri" pitchFamily="34" charset="0"/>
              </a:rPr>
              <a:t>Pobres e desabrigados</a:t>
            </a:r>
            <a:r>
              <a:rPr lang="pt-BR" sz="2600" dirty="0" smtClean="0">
                <a:latin typeface="Calibri" pitchFamily="34" charset="0"/>
                <a:cs typeface="Calibri" pitchFamily="34" charset="0"/>
              </a:rPr>
              <a:t>. Uma família que respeitava as tradições de seu povo</a:t>
            </a:r>
          </a:p>
          <a:p>
            <a:endParaRPr lang="pt-BR" sz="2600" dirty="0" smtClean="0">
              <a:latin typeface="Calibri" pitchFamily="34" charset="0"/>
              <a:cs typeface="Calibri" pitchFamily="34" charset="0"/>
            </a:endParaRPr>
          </a:p>
          <a:p>
            <a:r>
              <a:rPr lang="pt-BR" sz="2600" dirty="0" smtClean="0">
                <a:latin typeface="Calibri" pitchFamily="34" charset="0"/>
                <a:cs typeface="Calibri" pitchFamily="34" charset="0"/>
              </a:rPr>
              <a:t>•	Viagem a pé e de jumento para Belém. </a:t>
            </a:r>
          </a:p>
          <a:p>
            <a:r>
              <a:rPr lang="pt-BR" sz="2600" dirty="0" smtClean="0">
                <a:latin typeface="Calibri" pitchFamily="34" charset="0"/>
                <a:cs typeface="Calibri" pitchFamily="34" charset="0"/>
              </a:rPr>
              <a:t>•	</a:t>
            </a:r>
            <a:r>
              <a:rPr lang="pt-BR" sz="2600" i="1" dirty="0" smtClean="0">
                <a:latin typeface="Calibri" pitchFamily="34" charset="0"/>
                <a:cs typeface="Calibri" pitchFamily="34" charset="0"/>
              </a:rPr>
              <a:t>“Estando eles ali, aconteceu </a:t>
            </a:r>
            <a:r>
              <a:rPr lang="pt-BR" sz="2600" i="1" dirty="0" err="1" smtClean="0">
                <a:latin typeface="Calibri" pitchFamily="34" charset="0"/>
                <a:cs typeface="Calibri" pitchFamily="34" charset="0"/>
              </a:rPr>
              <a:t>completarem-se-lhe</a:t>
            </a:r>
            <a:r>
              <a:rPr lang="pt-BR" sz="2600" i="1" dirty="0" smtClean="0">
                <a:latin typeface="Calibri" pitchFamily="34" charset="0"/>
                <a:cs typeface="Calibri" pitchFamily="34" charset="0"/>
              </a:rPr>
              <a:t> os dias” </a:t>
            </a:r>
          </a:p>
          <a:p>
            <a:r>
              <a:rPr lang="pt-BR" sz="2600" dirty="0" smtClean="0">
                <a:latin typeface="Calibri" pitchFamily="34" charset="0"/>
                <a:cs typeface="Calibri" pitchFamily="34" charset="0"/>
              </a:rPr>
              <a:t>•	Dá a luz / Enrola em panos e coloca numa manjedoura</a:t>
            </a:r>
          </a:p>
          <a:p>
            <a:r>
              <a:rPr lang="pt-BR" sz="2600" dirty="0" smtClean="0">
                <a:latin typeface="Calibri" pitchFamily="34" charset="0"/>
                <a:cs typeface="Calibri" pitchFamily="34" charset="0"/>
              </a:rPr>
              <a:t>•	</a:t>
            </a:r>
            <a:r>
              <a:rPr lang="pt-BR" sz="2600" i="1" dirty="0" smtClean="0">
                <a:latin typeface="Calibri" pitchFamily="34" charset="0"/>
                <a:cs typeface="Calibri" pitchFamily="34" charset="0"/>
              </a:rPr>
              <a:t>“Porque não havia lugar para eles na hospedaria”</a:t>
            </a:r>
          </a:p>
          <a:p>
            <a:r>
              <a:rPr lang="pt-BR" sz="2600" dirty="0" smtClean="0">
                <a:latin typeface="Calibri" pitchFamily="34" charset="0"/>
                <a:cs typeface="Calibri" pitchFamily="34" charset="0"/>
              </a:rPr>
              <a:t>•	Circuncisão</a:t>
            </a:r>
          </a:p>
          <a:p>
            <a:r>
              <a:rPr lang="pt-BR" sz="2600" dirty="0" smtClean="0">
                <a:latin typeface="Calibri" pitchFamily="34" charset="0"/>
                <a:cs typeface="Calibri" pitchFamily="34" charset="0"/>
              </a:rPr>
              <a:t>•	Apresentação no Templo. Oferta: </a:t>
            </a:r>
            <a:r>
              <a:rPr lang="pt-BR" sz="2600" i="1" dirty="0" smtClean="0">
                <a:latin typeface="Calibri" pitchFamily="34" charset="0"/>
                <a:cs typeface="Calibri" pitchFamily="34" charset="0"/>
              </a:rPr>
              <a:t>“dois pombinhos”</a:t>
            </a:r>
            <a:endParaRPr lang="pt-BR" sz="2600" i="1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1351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44412"/>
            <a:ext cx="1444609" cy="2034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tângulo 1"/>
          <p:cNvSpPr/>
          <p:nvPr/>
        </p:nvSpPr>
        <p:spPr>
          <a:xfrm>
            <a:off x="466124" y="1337928"/>
            <a:ext cx="813690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 smtClean="0">
                <a:latin typeface="Calibri" pitchFamily="34" charset="0"/>
                <a:cs typeface="Calibri" pitchFamily="34" charset="0"/>
              </a:rPr>
              <a:t>Criança</a:t>
            </a:r>
          </a:p>
          <a:p>
            <a:endParaRPr lang="pt-BR" sz="2400" dirty="0" smtClean="0">
              <a:latin typeface="Calibri" pitchFamily="34" charset="0"/>
              <a:cs typeface="Calibri" pitchFamily="34" charset="0"/>
            </a:endParaRPr>
          </a:p>
          <a:p>
            <a:r>
              <a:rPr lang="pt-BR" sz="2400" dirty="0" smtClean="0">
                <a:latin typeface="Calibri" pitchFamily="34" charset="0"/>
                <a:cs typeface="Calibri" pitchFamily="34" charset="0"/>
              </a:rPr>
              <a:t>•	Simeão: </a:t>
            </a:r>
            <a:r>
              <a:rPr lang="pt-BR" sz="2400" i="1" dirty="0" smtClean="0">
                <a:latin typeface="Calibri" pitchFamily="34" charset="0"/>
                <a:cs typeface="Calibri" pitchFamily="34" charset="0"/>
              </a:rPr>
              <a:t>“podes despedir em paz o teu </a:t>
            </a:r>
            <a:r>
              <a:rPr lang="pt-BR" sz="2400" i="1" dirty="0" smtClean="0">
                <a:latin typeface="Calibri" pitchFamily="34" charset="0"/>
                <a:cs typeface="Calibri" pitchFamily="34" charset="0"/>
              </a:rPr>
              <a:t>servo... </a:t>
            </a:r>
            <a:r>
              <a:rPr lang="pt-BR" sz="2400" i="1" dirty="0" smtClean="0">
                <a:latin typeface="Calibri" pitchFamily="34" charset="0"/>
                <a:cs typeface="Calibri" pitchFamily="34" charset="0"/>
              </a:rPr>
              <a:t>os meus olhos já viram a tua salvação” “este menino está destinado tanto para ruína como para levantamento de </a:t>
            </a:r>
            <a:r>
              <a:rPr lang="pt-BR" sz="2400" i="1" dirty="0" smtClean="0">
                <a:latin typeface="Calibri" pitchFamily="34" charset="0"/>
                <a:cs typeface="Calibri" pitchFamily="34" charset="0"/>
              </a:rPr>
              <a:t>muitos...alvo </a:t>
            </a:r>
            <a:r>
              <a:rPr lang="pt-BR" sz="2400" i="1" dirty="0" smtClean="0">
                <a:latin typeface="Calibri" pitchFamily="34" charset="0"/>
                <a:cs typeface="Calibri" pitchFamily="34" charset="0"/>
              </a:rPr>
              <a:t>de contradição” </a:t>
            </a:r>
          </a:p>
          <a:p>
            <a:r>
              <a:rPr lang="pt-BR" sz="2400" dirty="0" smtClean="0">
                <a:latin typeface="Calibri" pitchFamily="34" charset="0"/>
                <a:cs typeface="Calibri" pitchFamily="34" charset="0"/>
              </a:rPr>
              <a:t>•	</a:t>
            </a:r>
            <a:r>
              <a:rPr lang="pt-BR" sz="2400" i="1" dirty="0" smtClean="0">
                <a:latin typeface="Calibri" pitchFamily="34" charset="0"/>
                <a:cs typeface="Calibri" pitchFamily="34" charset="0"/>
              </a:rPr>
              <a:t>“Crescia o menino e se fortalecia, enchendo-se de sabedoria; e a graça de Deus estava sobre ele”. </a:t>
            </a:r>
          </a:p>
          <a:p>
            <a:r>
              <a:rPr lang="pt-BR" sz="2400" dirty="0" smtClean="0">
                <a:latin typeface="Calibri" pitchFamily="34" charset="0"/>
                <a:cs typeface="Calibri" pitchFamily="34" charset="0"/>
              </a:rPr>
              <a:t>•	Perderam Jesus aos 12 anos e acharam 3 dias depois: </a:t>
            </a:r>
            <a:r>
              <a:rPr lang="pt-BR" sz="2400" i="1" dirty="0" smtClean="0">
                <a:latin typeface="Calibri" pitchFamily="34" charset="0"/>
                <a:cs typeface="Calibri" pitchFamily="34" charset="0"/>
              </a:rPr>
              <a:t>“o acharam no templo, assentado no meio dos doutores, ouvindo-os e interrogando-os”. </a:t>
            </a:r>
          </a:p>
          <a:p>
            <a:pPr lvl="0"/>
            <a:r>
              <a:rPr lang="pt-BR" sz="2400" dirty="0" smtClean="0">
                <a:latin typeface="Calibri" pitchFamily="34" charset="0"/>
                <a:cs typeface="Calibri" pitchFamily="34" charset="0"/>
              </a:rPr>
              <a:t>•	</a:t>
            </a:r>
            <a:r>
              <a:rPr lang="pt-BR" sz="2400" dirty="0">
                <a:latin typeface="Calibri" pitchFamily="34" charset="0"/>
                <a:cs typeface="Calibri" pitchFamily="34" charset="0"/>
              </a:rPr>
              <a:t>Pergunta: </a:t>
            </a:r>
            <a:r>
              <a:rPr lang="pt-BR" sz="2400" i="1" dirty="0">
                <a:latin typeface="Calibri" pitchFamily="34" charset="0"/>
                <a:cs typeface="Calibri" pitchFamily="34" charset="0"/>
              </a:rPr>
              <a:t>“</a:t>
            </a:r>
            <a:r>
              <a:rPr lang="pt-PT" sz="2400" i="1" dirty="0">
                <a:latin typeface="Calibri" pitchFamily="34" charset="0"/>
                <a:cs typeface="Calibri" pitchFamily="34" charset="0"/>
              </a:rPr>
              <a:t>Por que me procuráveis</a:t>
            </a:r>
            <a:r>
              <a:rPr lang="pt-PT" sz="2400" i="1" dirty="0" smtClean="0">
                <a:latin typeface="Calibri" pitchFamily="34" charset="0"/>
                <a:cs typeface="Calibri" pitchFamily="34" charset="0"/>
              </a:rPr>
              <a:t>?”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pt-PT" sz="2400" i="1" dirty="0">
                <a:latin typeface="Calibri" pitchFamily="34" charset="0"/>
                <a:cs typeface="Calibri" pitchFamily="34" charset="0"/>
              </a:rPr>
              <a:t> </a:t>
            </a:r>
            <a:r>
              <a:rPr lang="pt-PT" sz="2400" i="1" dirty="0" smtClean="0">
                <a:latin typeface="Calibri" pitchFamily="34" charset="0"/>
                <a:cs typeface="Calibri" pitchFamily="34" charset="0"/>
              </a:rPr>
              <a:t>        </a:t>
            </a:r>
            <a:r>
              <a:rPr lang="pt-BR" sz="2400" dirty="0" smtClean="0">
                <a:latin typeface="Calibri" pitchFamily="34" charset="0"/>
                <a:cs typeface="Calibri" pitchFamily="34" charset="0"/>
              </a:rPr>
              <a:t>Resposta</a:t>
            </a:r>
            <a:r>
              <a:rPr lang="pt-BR" sz="2400" dirty="0">
                <a:latin typeface="Calibri" pitchFamily="34" charset="0"/>
                <a:cs typeface="Calibri" pitchFamily="34" charset="0"/>
              </a:rPr>
              <a:t>: </a:t>
            </a:r>
            <a:r>
              <a:rPr lang="pt-BR" sz="2400" i="1" dirty="0">
                <a:latin typeface="Calibri" pitchFamily="34" charset="0"/>
                <a:cs typeface="Calibri" pitchFamily="34" charset="0"/>
              </a:rPr>
              <a:t>“</a:t>
            </a:r>
            <a:r>
              <a:rPr lang="pt-PT" sz="2400" i="1" dirty="0">
                <a:latin typeface="Calibri" pitchFamily="34" charset="0"/>
                <a:cs typeface="Calibri" pitchFamily="34" charset="0"/>
              </a:rPr>
              <a:t>Não sabíeis que me cumpria estar na casa de meu Pai?”</a:t>
            </a:r>
            <a:endParaRPr lang="pt-BR" sz="24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3161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 de Texto 2"/>
          <p:cNvSpPr txBox="1">
            <a:spLocks noChangeArrowheads="1"/>
          </p:cNvSpPr>
          <p:nvPr/>
        </p:nvSpPr>
        <p:spPr bwMode="auto">
          <a:xfrm rot="19448301">
            <a:off x="799465" y="1250950"/>
            <a:ext cx="2110105" cy="49276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pt-BR" sz="2000" b="1">
                <a:effectLst/>
                <a:latin typeface="Calibri"/>
                <a:ea typeface="Times New Roman"/>
              </a:rPr>
              <a:t>Anunciação</a:t>
            </a:r>
            <a:endParaRPr lang="pt-BR" sz="1200">
              <a:effectLst/>
              <a:latin typeface="Times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pt-BR" sz="1200">
                <a:effectLst/>
                <a:latin typeface="Times"/>
                <a:ea typeface="Times New Roman"/>
              </a:rPr>
              <a:t> </a:t>
            </a:r>
          </a:p>
        </p:txBody>
      </p:sp>
      <p:sp>
        <p:nvSpPr>
          <p:cNvPr id="3" name="Caixa de Texto 2"/>
          <p:cNvSpPr txBox="1">
            <a:spLocks noChangeArrowheads="1"/>
          </p:cNvSpPr>
          <p:nvPr/>
        </p:nvSpPr>
        <p:spPr bwMode="auto">
          <a:xfrm rot="19419262">
            <a:off x="2655570" y="1146175"/>
            <a:ext cx="1717040" cy="50038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pt-BR" sz="2000" b="1">
                <a:effectLst/>
                <a:latin typeface="Calibri"/>
                <a:ea typeface="Times New Roman"/>
              </a:rPr>
              <a:t>Nascimento</a:t>
            </a:r>
            <a:endParaRPr lang="pt-BR" sz="1200">
              <a:effectLst/>
              <a:latin typeface="Times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pt-BR" sz="1200">
                <a:effectLst/>
                <a:latin typeface="Times"/>
                <a:ea typeface="Times New Roman"/>
              </a:rPr>
              <a:t> </a:t>
            </a:r>
          </a:p>
        </p:txBody>
      </p:sp>
      <p:sp>
        <p:nvSpPr>
          <p:cNvPr id="4" name="Caixa de Texto 2"/>
          <p:cNvSpPr txBox="1">
            <a:spLocks noChangeArrowheads="1"/>
          </p:cNvSpPr>
          <p:nvPr/>
        </p:nvSpPr>
        <p:spPr bwMode="auto">
          <a:xfrm rot="19233549">
            <a:off x="4513580" y="896620"/>
            <a:ext cx="2194560" cy="81851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pt-BR" sz="2000" b="1">
                <a:effectLst/>
                <a:latin typeface="Calibri"/>
                <a:ea typeface="Times New Roman"/>
              </a:rPr>
              <a:t>Oferta no Templo</a:t>
            </a:r>
            <a:endParaRPr lang="pt-BR" sz="1200">
              <a:effectLst/>
              <a:latin typeface="Times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pt-BR" sz="2000" b="1">
                <a:effectLst/>
                <a:latin typeface="Calibri"/>
                <a:ea typeface="Times New Roman"/>
              </a:rPr>
              <a:t>Circuncisão</a:t>
            </a:r>
            <a:endParaRPr lang="pt-BR" sz="1200">
              <a:effectLst/>
              <a:latin typeface="Times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pt-BR" sz="1200">
                <a:effectLst/>
                <a:latin typeface="Times"/>
                <a:ea typeface="Times New Roman"/>
              </a:rPr>
              <a:t> </a:t>
            </a:r>
          </a:p>
        </p:txBody>
      </p:sp>
      <p:sp>
        <p:nvSpPr>
          <p:cNvPr id="5" name="Caixa de Texto 2"/>
          <p:cNvSpPr txBox="1">
            <a:spLocks noChangeArrowheads="1"/>
          </p:cNvSpPr>
          <p:nvPr/>
        </p:nvSpPr>
        <p:spPr bwMode="auto">
          <a:xfrm rot="19149628">
            <a:off x="6375772" y="1475251"/>
            <a:ext cx="1772920" cy="41021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spcAft>
                <a:spcPts val="0"/>
              </a:spcAft>
            </a:pPr>
            <a:r>
              <a:rPr lang="pt-BR" sz="2000" dirty="0">
                <a:effectLst/>
                <a:latin typeface="Calibri"/>
                <a:ea typeface="Times New Roman"/>
              </a:rPr>
              <a:t>Crescimento</a:t>
            </a:r>
            <a:endParaRPr lang="pt-BR" sz="1200" dirty="0">
              <a:effectLst/>
              <a:latin typeface="Times"/>
              <a:ea typeface="Times New Roman"/>
            </a:endParaRPr>
          </a:p>
        </p:txBody>
      </p:sp>
      <p:sp>
        <p:nvSpPr>
          <p:cNvPr id="6" name="Caixa de Texto 2"/>
          <p:cNvSpPr txBox="1">
            <a:spLocks noChangeArrowheads="1"/>
          </p:cNvSpPr>
          <p:nvPr/>
        </p:nvSpPr>
        <p:spPr bwMode="auto">
          <a:xfrm rot="19567678">
            <a:off x="608330" y="2839720"/>
            <a:ext cx="2078355" cy="93726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spcAft>
                <a:spcPts val="0"/>
              </a:spcAft>
            </a:pPr>
            <a:r>
              <a:rPr lang="pt-BR" sz="1800" b="1">
                <a:solidFill>
                  <a:srgbClr val="984807"/>
                </a:solidFill>
                <a:effectLst/>
                <a:latin typeface="Calibri"/>
                <a:ea typeface="Times New Roman"/>
              </a:rPr>
              <a:t>Situação incomum</a:t>
            </a:r>
            <a:endParaRPr lang="pt-BR" sz="1200">
              <a:effectLst/>
              <a:latin typeface="Times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pt-BR" sz="1800" b="1">
                <a:solidFill>
                  <a:srgbClr val="984807"/>
                </a:solidFill>
                <a:effectLst/>
                <a:latin typeface="Calibri"/>
                <a:ea typeface="Times New Roman"/>
              </a:rPr>
              <a:t>Dúvida</a:t>
            </a:r>
            <a:endParaRPr lang="pt-BR" sz="1200">
              <a:effectLst/>
              <a:latin typeface="Times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pt-BR" sz="1800" b="1">
                <a:solidFill>
                  <a:srgbClr val="984807"/>
                </a:solidFill>
                <a:effectLst/>
                <a:latin typeface="Calibri"/>
                <a:ea typeface="Times New Roman"/>
              </a:rPr>
              <a:t>Esperança! </a:t>
            </a:r>
            <a:endParaRPr lang="pt-BR" sz="1200">
              <a:effectLst/>
              <a:latin typeface="Times"/>
              <a:ea typeface="Times New Roman"/>
            </a:endParaRPr>
          </a:p>
        </p:txBody>
      </p:sp>
      <p:sp>
        <p:nvSpPr>
          <p:cNvPr id="7" name="Caixa de Texto 2"/>
          <p:cNvSpPr txBox="1">
            <a:spLocks noChangeArrowheads="1"/>
          </p:cNvSpPr>
          <p:nvPr/>
        </p:nvSpPr>
        <p:spPr bwMode="auto">
          <a:xfrm rot="19322925">
            <a:off x="1826895" y="2941955"/>
            <a:ext cx="3077845" cy="121666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spcAft>
                <a:spcPts val="0"/>
              </a:spcAft>
            </a:pPr>
            <a:r>
              <a:rPr lang="pt-BR" sz="1800" b="1">
                <a:solidFill>
                  <a:srgbClr val="00B050"/>
                </a:solidFill>
                <a:effectLst/>
                <a:latin typeface="Calibri"/>
                <a:ea typeface="Times New Roman"/>
              </a:rPr>
              <a:t>Os pobres foram avisados</a:t>
            </a:r>
            <a:endParaRPr lang="pt-BR" sz="1200">
              <a:effectLst/>
              <a:latin typeface="Times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pt-BR" sz="1800" b="1">
                <a:solidFill>
                  <a:srgbClr val="00B050"/>
                </a:solidFill>
                <a:effectLst/>
                <a:latin typeface="Calibri"/>
                <a:ea typeface="Times New Roman"/>
              </a:rPr>
              <a:t>Os ricos evitados </a:t>
            </a:r>
            <a:endParaRPr lang="pt-BR" sz="1200">
              <a:effectLst/>
              <a:latin typeface="Times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pt-BR" sz="1800" b="1">
                <a:solidFill>
                  <a:srgbClr val="00B050"/>
                </a:solidFill>
                <a:effectLst/>
                <a:latin typeface="Calibri"/>
                <a:ea typeface="Times New Roman"/>
              </a:rPr>
              <a:t>Pobres adoraram</a:t>
            </a:r>
            <a:endParaRPr lang="pt-BR" sz="1200">
              <a:effectLst/>
              <a:latin typeface="Times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pt-BR" sz="1800" b="1">
                <a:solidFill>
                  <a:srgbClr val="00B050"/>
                </a:solidFill>
                <a:effectLst/>
                <a:latin typeface="Calibri"/>
                <a:ea typeface="Times New Roman"/>
              </a:rPr>
              <a:t>Ricos tentaram matar</a:t>
            </a:r>
            <a:endParaRPr lang="pt-BR" sz="1200">
              <a:effectLst/>
              <a:latin typeface="Times"/>
              <a:ea typeface="Times New Roman"/>
            </a:endParaRPr>
          </a:p>
        </p:txBody>
      </p:sp>
      <p:sp>
        <p:nvSpPr>
          <p:cNvPr id="8" name="Caixa de Texto 2"/>
          <p:cNvSpPr txBox="1">
            <a:spLocks noChangeArrowheads="1"/>
          </p:cNvSpPr>
          <p:nvPr/>
        </p:nvSpPr>
        <p:spPr bwMode="auto">
          <a:xfrm rot="19198206">
            <a:off x="4066540" y="3012440"/>
            <a:ext cx="2679065" cy="89598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spcAft>
                <a:spcPts val="0"/>
              </a:spcAft>
            </a:pPr>
            <a:r>
              <a:rPr lang="pt-BR" sz="2000" b="1">
                <a:solidFill>
                  <a:srgbClr val="C00000"/>
                </a:solidFill>
                <a:effectLst/>
                <a:latin typeface="Calibri"/>
                <a:ea typeface="Times New Roman"/>
              </a:rPr>
              <a:t>Anúncio de salvação </a:t>
            </a:r>
            <a:endParaRPr lang="pt-BR" sz="1200">
              <a:effectLst/>
              <a:latin typeface="Times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pt-BR" sz="2000" b="1">
                <a:solidFill>
                  <a:srgbClr val="C00000"/>
                </a:solidFill>
                <a:effectLst/>
                <a:latin typeface="Calibri"/>
                <a:ea typeface="Times New Roman"/>
              </a:rPr>
              <a:t>Pedra de tropeço</a:t>
            </a:r>
            <a:endParaRPr lang="pt-BR" sz="1200">
              <a:effectLst/>
              <a:latin typeface="Times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pt-BR" sz="1200">
                <a:effectLst/>
                <a:latin typeface="Times"/>
                <a:ea typeface="Times New Roman"/>
              </a:rPr>
              <a:t> </a:t>
            </a:r>
          </a:p>
        </p:txBody>
      </p:sp>
      <p:sp>
        <p:nvSpPr>
          <p:cNvPr id="9" name="Caixa de Texto 2"/>
          <p:cNvSpPr txBox="1">
            <a:spLocks noChangeArrowheads="1"/>
          </p:cNvSpPr>
          <p:nvPr/>
        </p:nvSpPr>
        <p:spPr bwMode="auto">
          <a:xfrm rot="19084022">
            <a:off x="5430199" y="3407412"/>
            <a:ext cx="3291840" cy="7207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spcAft>
                <a:spcPts val="0"/>
              </a:spcAft>
            </a:pPr>
            <a:r>
              <a:rPr lang="pt-BR" sz="2000" dirty="0">
                <a:solidFill>
                  <a:srgbClr val="0000CC"/>
                </a:solidFill>
                <a:effectLst/>
                <a:latin typeface="Calibri"/>
                <a:ea typeface="Times New Roman"/>
              </a:rPr>
              <a:t>Crescia em graça e sabedoria</a:t>
            </a:r>
            <a:endParaRPr lang="pt-BR" sz="1200" dirty="0">
              <a:effectLst/>
              <a:latin typeface="Times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pt-BR" sz="2000" dirty="0">
                <a:solidFill>
                  <a:srgbClr val="0000CC"/>
                </a:solidFill>
                <a:effectLst/>
                <a:latin typeface="Calibri"/>
                <a:ea typeface="Times New Roman"/>
              </a:rPr>
              <a:t>Prioridade: Reino de Deus</a:t>
            </a:r>
            <a:endParaRPr lang="pt-BR" sz="1200" dirty="0">
              <a:effectLst/>
              <a:latin typeface="Times"/>
              <a:ea typeface="Times New Roman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8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2715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2656"/>
            <a:ext cx="2505075" cy="189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9773833"/>
              </p:ext>
            </p:extLst>
          </p:nvPr>
        </p:nvGraphicFramePr>
        <p:xfrm>
          <a:off x="683568" y="2228132"/>
          <a:ext cx="7848872" cy="422815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24436"/>
                <a:gridCol w="3924436"/>
              </a:tblGrid>
              <a:tr h="56245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pt-BR" sz="28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Criança Jesus</a:t>
                      </a:r>
                      <a:endParaRPr lang="pt-BR" sz="2800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pt-BR" sz="28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Crianças na </a:t>
                      </a:r>
                      <a:r>
                        <a:rPr lang="pt-BR" sz="2800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sociedade hoje </a:t>
                      </a:r>
                      <a:endParaRPr lang="pt-BR" sz="2800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</a:tr>
              <a:tr h="337471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pt-BR" sz="28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Pobre</a:t>
                      </a:r>
                    </a:p>
                    <a:p>
                      <a:pPr algn="just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pt-BR" sz="28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Desabrigado</a:t>
                      </a:r>
                    </a:p>
                    <a:p>
                      <a:pPr algn="just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pt-BR" sz="28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Valorizado </a:t>
                      </a:r>
                    </a:p>
                    <a:p>
                      <a:pPr algn="just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pt-BR" sz="28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Perseguido </a:t>
                      </a:r>
                    </a:p>
                    <a:p>
                      <a:pPr algn="just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pt-BR" sz="28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Sociedade patriarcal</a:t>
                      </a:r>
                      <a:endParaRPr lang="pt-BR" sz="2800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pt-BR" sz="28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Maioria pobre</a:t>
                      </a:r>
                    </a:p>
                    <a:p>
                      <a:pPr algn="just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pt-BR" sz="28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Muitas desabrigadas </a:t>
                      </a:r>
                    </a:p>
                    <a:p>
                      <a:pPr algn="just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pt-BR" sz="28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Desvalorizadas </a:t>
                      </a:r>
                    </a:p>
                    <a:p>
                      <a:pPr algn="just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pt-BR" sz="28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Perseguidas </a:t>
                      </a:r>
                    </a:p>
                    <a:p>
                      <a:pPr algn="just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pt-BR" sz="28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Sociedade centrada no adulto e no homem</a:t>
                      </a:r>
                      <a:endParaRPr lang="pt-BR" sz="2800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9190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439146" y="1772816"/>
            <a:ext cx="8280920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 smtClean="0">
                <a:latin typeface="Calibri" pitchFamily="34" charset="0"/>
                <a:cs typeface="Calibri" pitchFamily="34" charset="0"/>
              </a:rPr>
              <a:t>Pra gente pensar:</a:t>
            </a:r>
          </a:p>
          <a:p>
            <a:endParaRPr lang="pt-BR" sz="2400" dirty="0" smtClean="0">
              <a:latin typeface="Calibri" pitchFamily="34" charset="0"/>
              <a:cs typeface="Calibri" pitchFamily="34" charset="0"/>
            </a:endParaRPr>
          </a:p>
          <a:p>
            <a:r>
              <a:rPr lang="pt-BR" sz="2400" dirty="0" smtClean="0">
                <a:latin typeface="Calibri" pitchFamily="34" charset="0"/>
                <a:cs typeface="Calibri" pitchFamily="34" charset="0"/>
              </a:rPr>
              <a:t>Lucas 18.16 </a:t>
            </a:r>
          </a:p>
          <a:p>
            <a:endParaRPr lang="pt-BR" sz="2400" dirty="0" smtClean="0">
              <a:latin typeface="Calibri" pitchFamily="34" charset="0"/>
              <a:cs typeface="Calibri" pitchFamily="34" charset="0"/>
            </a:endParaRPr>
          </a:p>
          <a:p>
            <a:endParaRPr lang="pt-BR" sz="2400" dirty="0" smtClean="0">
              <a:latin typeface="Calibri" pitchFamily="34" charset="0"/>
              <a:cs typeface="Calibri" pitchFamily="34" charset="0"/>
            </a:endParaRPr>
          </a:p>
          <a:p>
            <a:r>
              <a:rPr lang="pt-BR" sz="2400" dirty="0" smtClean="0">
                <a:latin typeface="Calibri" pitchFamily="34" charset="0"/>
                <a:cs typeface="Calibri" pitchFamily="34" charset="0"/>
              </a:rPr>
              <a:t>•	As crianças são nosso modelo;</a:t>
            </a:r>
          </a:p>
          <a:p>
            <a:r>
              <a:rPr lang="pt-BR" sz="2400" dirty="0" smtClean="0">
                <a:latin typeface="Calibri" pitchFamily="34" charset="0"/>
                <a:cs typeface="Calibri" pitchFamily="34" charset="0"/>
              </a:rPr>
              <a:t>•	O que significa a criança ao mesmo tempo ser um ser em desenvolvimento e que depende da nossa proteção, ser também o modelo da nossa espiritualidade como condição de participarmos do Reino de Deus?</a:t>
            </a:r>
          </a:p>
          <a:p>
            <a:r>
              <a:rPr lang="pt-BR" sz="2400" dirty="0" smtClean="0">
                <a:latin typeface="Calibri" pitchFamily="34" charset="0"/>
                <a:cs typeface="Calibri" pitchFamily="34" charset="0"/>
              </a:rPr>
              <a:t>•	As crianças e adolescentes são sinais e missão do Reino de Deus. Parte da dinâmica do Reino e fonte do mesmo;</a:t>
            </a:r>
            <a:endParaRPr lang="pt-BR" sz="24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9606" y="836712"/>
            <a:ext cx="3609215" cy="2710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3459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60</TotalTime>
  <Words>99</Words>
  <Application>Microsoft Office PowerPoint</Application>
  <PresentationFormat>Apresentação na tela (4:3)</PresentationFormat>
  <Paragraphs>66</Paragraphs>
  <Slides>8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9" baseType="lpstr">
      <vt:lpstr>Austin</vt:lpstr>
      <vt:lpstr>Jesus criança </vt:lpstr>
      <vt:lpstr>   Anúncio do nascimento de Jesus a uma jovem com casamento contratado  * Abençoada “Alegra-te, muito favorecida!” * Deus está contente com ela * Ficará grávida do filho do Altíssimo que será rei para sempre. “o seu reinado não terá fim” * “para Deus não haverá impossíveis”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Jesus criança</dc:title>
  <dc:creator>Jane</dc:creator>
  <cp:lastModifiedBy>Jane</cp:lastModifiedBy>
  <cp:revision>8</cp:revision>
  <dcterms:created xsi:type="dcterms:W3CDTF">2011-10-10T10:55:05Z</dcterms:created>
  <dcterms:modified xsi:type="dcterms:W3CDTF">2011-10-11T13:30:15Z</dcterms:modified>
</cp:coreProperties>
</file>